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 (MS)" panose="020F0502020204030204" pitchFamily="34" charset="0"/>
      <p:regular r:id="rId13"/>
    </p:embeddedFont>
    <p:embeddedFont>
      <p:font typeface="Calibri (MS) Bold" panose="020F0702030404030204" pitchFamily="34" charset="0"/>
      <p:regular r:id="rId14"/>
      <p:bold r:id="rId15"/>
    </p:embeddedFont>
    <p:embeddedFont>
      <p:font typeface="Calibri (MS) Italics" panose="020F05020202040A0204" pitchFamily="34" charset="0"/>
      <p:regular r:id="rId16"/>
      <p:italic r:id="rId17"/>
    </p:embeddedFont>
    <p:embeddedFont>
      <p:font typeface="Montserrat Bold" pitchFamily="2" charset="77"/>
      <p:regular r:id="rId18"/>
      <p:bold r:id="rId19"/>
    </p:embeddedFont>
    <p:embeddedFont>
      <p:font typeface="Montserrat Light" panose="00000400000000000000" pitchFamily="2" charset="77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597" autoAdjust="0"/>
  </p:normalViewPr>
  <p:slideViewPr>
    <p:cSldViewPr>
      <p:cViewPr varScale="1">
        <p:scale>
          <a:sx n="67" d="100"/>
          <a:sy n="67" d="100"/>
        </p:scale>
        <p:origin x="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411E-99FA-9642-931E-481C1C2C884E}" type="datetimeFigureOut">
              <a:rPr lang="en-NP" smtClean="0"/>
              <a:t>04/12/2025</a:t>
            </a:fld>
            <a:endParaRPr lang="en-N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82890-035C-0B4A-8586-564162F88A99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56384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2890-035C-0B4A-8586-564162F88A99}" type="slidenum">
              <a:rPr lang="en-NP" smtClean="0"/>
              <a:t>5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12573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2890-035C-0B4A-8586-564162F88A99}" type="slidenum">
              <a:rPr lang="en-NP" smtClean="0"/>
              <a:t>6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53292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362450"/>
            <a:ext cx="18288000" cy="457200"/>
            <a:chOff x="0" y="0"/>
            <a:chExt cx="243840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609600"/>
            </a:xfrm>
            <a:custGeom>
              <a:avLst/>
              <a:gdLst/>
              <a:ahLst/>
              <a:cxnLst/>
              <a:rect l="l" t="t" r="r" b="b"/>
              <a:pathLst>
                <a:path w="24384000" h="609600">
                  <a:moveTo>
                    <a:pt x="0" y="609600"/>
                  </a:moveTo>
                  <a:lnTo>
                    <a:pt x="0" y="0"/>
                  </a:lnTo>
                  <a:lnTo>
                    <a:pt x="24384000" y="0"/>
                  </a:lnTo>
                  <a:lnTo>
                    <a:pt x="24384000" y="609600"/>
                  </a:lnTo>
                  <a:close/>
                </a:path>
              </a:pathLst>
            </a:custGeom>
            <a:solidFill>
              <a:srgbClr val="00336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4" name="Freeform 4"/>
          <p:cNvSpPr/>
          <p:nvPr/>
        </p:nvSpPr>
        <p:spPr>
          <a:xfrm>
            <a:off x="-63503" y="-63503"/>
            <a:ext cx="18414997" cy="3392805"/>
          </a:xfrm>
          <a:custGeom>
            <a:avLst/>
            <a:gdLst/>
            <a:ahLst/>
            <a:cxnLst/>
            <a:rect l="l" t="t" r="r" b="b"/>
            <a:pathLst>
              <a:path w="18414997" h="3392805">
                <a:moveTo>
                  <a:pt x="0" y="0"/>
                </a:moveTo>
                <a:lnTo>
                  <a:pt x="18414997" y="0"/>
                </a:lnTo>
                <a:lnTo>
                  <a:pt x="18414997" y="3392805"/>
                </a:lnTo>
                <a:lnTo>
                  <a:pt x="0" y="3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5" b="-235"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5" name="Group 5"/>
          <p:cNvGrpSpPr/>
          <p:nvPr/>
        </p:nvGrpSpPr>
        <p:grpSpPr>
          <a:xfrm>
            <a:off x="0" y="4819650"/>
            <a:ext cx="18267502" cy="4609738"/>
            <a:chOff x="0" y="0"/>
            <a:chExt cx="24356669" cy="6146317"/>
          </a:xfrm>
        </p:grpSpPr>
        <p:sp>
          <p:nvSpPr>
            <p:cNvPr id="6" name="Freeform 6" descr="A building with a pink sky  Description automatically generated with medium confidence"/>
            <p:cNvSpPr/>
            <p:nvPr/>
          </p:nvSpPr>
          <p:spPr>
            <a:xfrm>
              <a:off x="0" y="0"/>
              <a:ext cx="24356695" cy="6146292"/>
            </a:xfrm>
            <a:custGeom>
              <a:avLst/>
              <a:gdLst/>
              <a:ahLst/>
              <a:cxnLst/>
              <a:rect l="l" t="t" r="r" b="b"/>
              <a:pathLst>
                <a:path w="24356695" h="6146292">
                  <a:moveTo>
                    <a:pt x="0" y="0"/>
                  </a:moveTo>
                  <a:lnTo>
                    <a:pt x="24356695" y="0"/>
                  </a:lnTo>
                  <a:lnTo>
                    <a:pt x="24356695" y="6146292"/>
                  </a:lnTo>
                  <a:lnTo>
                    <a:pt x="0" y="6146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8" b="-38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3025026"/>
            <a:ext cx="18288000" cy="7082914"/>
            <a:chOff x="0" y="0"/>
            <a:chExt cx="24384000" cy="9443885"/>
          </a:xfrm>
        </p:grpSpPr>
        <p:sp>
          <p:nvSpPr>
            <p:cNvPr id="8" name="Freeform 8" descr="A building with lights on  Description automatically generated"/>
            <p:cNvSpPr/>
            <p:nvPr/>
          </p:nvSpPr>
          <p:spPr>
            <a:xfrm>
              <a:off x="0" y="0"/>
              <a:ext cx="24384000" cy="9443847"/>
            </a:xfrm>
            <a:custGeom>
              <a:avLst/>
              <a:gdLst/>
              <a:ahLst/>
              <a:cxnLst/>
              <a:rect l="l" t="t" r="r" b="b"/>
              <a:pathLst>
                <a:path w="24384000" h="9443847">
                  <a:moveTo>
                    <a:pt x="0" y="0"/>
                  </a:moveTo>
                  <a:lnTo>
                    <a:pt x="24384000" y="0"/>
                  </a:lnTo>
                  <a:lnTo>
                    <a:pt x="24384000" y="9443847"/>
                  </a:lnTo>
                  <a:lnTo>
                    <a:pt x="0" y="9443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" r="-13"/>
              </a:stretch>
            </a:blipFill>
          </p:spPr>
          <p:txBody>
            <a:bodyPr/>
            <a:lstStyle/>
            <a:p>
              <a:endParaRPr lang="en-NP"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686867"/>
            <a:ext cx="10439400" cy="265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endParaRPr lang="en-US" sz="3600" b="1" dirty="0">
              <a:solidFill>
                <a:srgbClr val="00336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457"/>
              </a:lnSpc>
            </a:pPr>
            <a:r>
              <a:rPr lang="en-US" sz="3600" b="1" dirty="0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DSCI-6007-02 | TEAM 8</a:t>
            </a:r>
          </a:p>
          <a:p>
            <a:pPr algn="l">
              <a:lnSpc>
                <a:spcPts val="5457"/>
              </a:lnSpc>
            </a:pPr>
            <a:endParaRPr lang="en-US" sz="3898" b="1" dirty="0">
              <a:solidFill>
                <a:srgbClr val="3F3F3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2E310-3CC7-8DD0-B501-152693A3FCE3}"/>
              </a:ext>
            </a:extLst>
          </p:cNvPr>
          <p:cNvSpPr txBox="1"/>
          <p:nvPr/>
        </p:nvSpPr>
        <p:spPr>
          <a:xfrm>
            <a:off x="0" y="301389"/>
            <a:ext cx="146208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/>
          </a:p>
          <a:p>
            <a:r>
              <a:rPr lang="en-US" sz="4400" b="1" dirty="0"/>
              <a:t>Data Engineering Pipeline for Student Performance Prediction</a:t>
            </a:r>
            <a:endParaRPr lang="en-NP" sz="4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3" name="Group 3"/>
          <p:cNvGrpSpPr/>
          <p:nvPr/>
        </p:nvGrpSpPr>
        <p:grpSpPr>
          <a:xfrm>
            <a:off x="2286" y="0"/>
            <a:ext cx="18283428" cy="10284428"/>
            <a:chOff x="0" y="0"/>
            <a:chExt cx="24377904" cy="13712571"/>
          </a:xfrm>
        </p:grpSpPr>
        <p:sp>
          <p:nvSpPr>
            <p:cNvPr id="4" name="Freeform 4" descr="A building with lights on  Description automatically generated"/>
            <p:cNvSpPr/>
            <p:nvPr/>
          </p:nvSpPr>
          <p:spPr>
            <a:xfrm>
              <a:off x="0" y="0"/>
              <a:ext cx="24377904" cy="13712571"/>
            </a:xfrm>
            <a:custGeom>
              <a:avLst/>
              <a:gdLst/>
              <a:ahLst/>
              <a:cxnLst/>
              <a:rect l="l" t="t" r="r" b="b"/>
              <a:pathLst>
                <a:path w="24377904" h="13712571">
                  <a:moveTo>
                    <a:pt x="0" y="0"/>
                  </a:moveTo>
                  <a:lnTo>
                    <a:pt x="24377904" y="0"/>
                  </a:lnTo>
                  <a:lnTo>
                    <a:pt x="24377904" y="13712571"/>
                  </a:lnTo>
                  <a:lnTo>
                    <a:pt x="0" y="13712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" b="-30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b="-8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7" name="Freeform 7"/>
          <p:cNvSpPr/>
          <p:nvPr/>
        </p:nvSpPr>
        <p:spPr>
          <a:xfrm>
            <a:off x="13151110" y="8930526"/>
            <a:ext cx="4332256" cy="564413"/>
          </a:xfrm>
          <a:custGeom>
            <a:avLst/>
            <a:gdLst/>
            <a:ahLst/>
            <a:cxnLst/>
            <a:rect l="l" t="t" r="r" b="b"/>
            <a:pathLst>
              <a:path w="4332256" h="564413">
                <a:moveTo>
                  <a:pt x="0" y="0"/>
                </a:moveTo>
                <a:lnTo>
                  <a:pt x="4332256" y="0"/>
                </a:lnTo>
                <a:lnTo>
                  <a:pt x="4332256" y="564413"/>
                </a:lnTo>
                <a:lnTo>
                  <a:pt x="0" y="56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08" b="-608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8" name="Freeform 8"/>
          <p:cNvSpPr/>
          <p:nvPr/>
        </p:nvSpPr>
        <p:spPr>
          <a:xfrm>
            <a:off x="17724434" y="3389071"/>
            <a:ext cx="212722" cy="3518383"/>
          </a:xfrm>
          <a:custGeom>
            <a:avLst/>
            <a:gdLst/>
            <a:ahLst/>
            <a:cxnLst/>
            <a:rect l="l" t="t" r="r" b="b"/>
            <a:pathLst>
              <a:path w="212722" h="3518383">
                <a:moveTo>
                  <a:pt x="0" y="0"/>
                </a:moveTo>
                <a:lnTo>
                  <a:pt x="212722" y="0"/>
                </a:lnTo>
                <a:lnTo>
                  <a:pt x="212722" y="3518383"/>
                </a:lnTo>
                <a:lnTo>
                  <a:pt x="0" y="3518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407" r="-1407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9" name="TextBox 9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66469" y="179060"/>
            <a:ext cx="221399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3643" y="2542013"/>
            <a:ext cx="4360354" cy="211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47"/>
              </a:lnSpc>
            </a:pPr>
            <a:r>
              <a:rPr lang="en-US" sz="9000" b="1">
                <a:solidFill>
                  <a:srgbClr val="FFCC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3" name="Group 3"/>
          <p:cNvGrpSpPr/>
          <p:nvPr/>
        </p:nvGrpSpPr>
        <p:grpSpPr>
          <a:xfrm>
            <a:off x="621944" y="2592257"/>
            <a:ext cx="3615880" cy="3615785"/>
            <a:chOff x="0" y="0"/>
            <a:chExt cx="4821174" cy="48210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1174" cy="4821047"/>
            </a:xfrm>
            <a:custGeom>
              <a:avLst/>
              <a:gdLst/>
              <a:ahLst/>
              <a:cxnLst/>
              <a:rect l="l" t="t" r="r" b="b"/>
              <a:pathLst>
                <a:path w="4821174" h="4821047">
                  <a:moveTo>
                    <a:pt x="2410587" y="0"/>
                  </a:moveTo>
                  <a:cubicBezTo>
                    <a:pt x="1079246" y="0"/>
                    <a:pt x="0" y="1079246"/>
                    <a:pt x="0" y="2410587"/>
                  </a:cubicBezTo>
                  <a:cubicBezTo>
                    <a:pt x="0" y="3741928"/>
                    <a:pt x="1079246" y="4821047"/>
                    <a:pt x="2410587" y="4821047"/>
                  </a:cubicBezTo>
                  <a:cubicBezTo>
                    <a:pt x="3741928" y="4821047"/>
                    <a:pt x="4821047" y="3741801"/>
                    <a:pt x="4821174" y="2410587"/>
                  </a:cubicBezTo>
                  <a:cubicBezTo>
                    <a:pt x="4821047" y="1079246"/>
                    <a:pt x="3741801" y="0"/>
                    <a:pt x="2410587" y="0"/>
                  </a:cubicBezTo>
                  <a:close/>
                </a:path>
              </a:pathLst>
            </a:custGeom>
            <a:blipFill>
              <a:blip r:embed="rId4"/>
              <a:stretch>
                <a:fillRect t="-1" b="-1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04305" y="2185834"/>
            <a:ext cx="4273176" cy="4273280"/>
            <a:chOff x="0" y="0"/>
            <a:chExt cx="5697568" cy="5697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97474" cy="5697728"/>
            </a:xfrm>
            <a:custGeom>
              <a:avLst/>
              <a:gdLst/>
              <a:ahLst/>
              <a:cxnLst/>
              <a:rect l="l" t="t" r="r" b="b"/>
              <a:pathLst>
                <a:path w="5697474" h="5697728">
                  <a:moveTo>
                    <a:pt x="2848864" y="0"/>
                  </a:moveTo>
                  <a:cubicBezTo>
                    <a:pt x="1275461" y="0"/>
                    <a:pt x="0" y="1275461"/>
                    <a:pt x="0" y="2848864"/>
                  </a:cubicBezTo>
                  <a:cubicBezTo>
                    <a:pt x="0" y="4421632"/>
                    <a:pt x="1274572" y="5696712"/>
                    <a:pt x="2846959" y="5697728"/>
                  </a:cubicBezTo>
                  <a:lnTo>
                    <a:pt x="2850515" y="5697728"/>
                  </a:lnTo>
                  <a:cubicBezTo>
                    <a:pt x="4422140" y="5696712"/>
                    <a:pt x="5695950" y="4423156"/>
                    <a:pt x="5697474" y="2851658"/>
                  </a:cubicBezTo>
                  <a:lnTo>
                    <a:pt x="5697474" y="2845181"/>
                  </a:lnTo>
                  <a:cubicBezTo>
                    <a:pt x="5695823" y="1273556"/>
                    <a:pt x="4420997" y="0"/>
                    <a:pt x="2848864" y="0"/>
                  </a:cubicBezTo>
                  <a:close/>
                </a:path>
              </a:pathLst>
            </a:custGeom>
            <a:blipFill>
              <a:blip r:embed="rId5"/>
              <a:stretch>
                <a:fillRect t="-6268" r="-1" b="-6267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28860" y="2436905"/>
            <a:ext cx="3771138" cy="3771138"/>
            <a:chOff x="0" y="0"/>
            <a:chExt cx="5028184" cy="50281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8184" cy="5028184"/>
            </a:xfrm>
            <a:custGeom>
              <a:avLst/>
              <a:gdLst/>
              <a:ahLst/>
              <a:cxnLst/>
              <a:rect l="l" t="t" r="r" b="b"/>
              <a:pathLst>
                <a:path w="5028184" h="5028184">
                  <a:moveTo>
                    <a:pt x="2514092" y="0"/>
                  </a:moveTo>
                  <a:cubicBezTo>
                    <a:pt x="1125601" y="0"/>
                    <a:pt x="0" y="1125601"/>
                    <a:pt x="0" y="2514092"/>
                  </a:cubicBezTo>
                  <a:cubicBezTo>
                    <a:pt x="0" y="3902583"/>
                    <a:pt x="1125601" y="5028184"/>
                    <a:pt x="2514092" y="5028184"/>
                  </a:cubicBezTo>
                  <a:cubicBezTo>
                    <a:pt x="3902583" y="5028184"/>
                    <a:pt x="5028184" y="3902583"/>
                    <a:pt x="5028184" y="2514092"/>
                  </a:cubicBezTo>
                  <a:cubicBezTo>
                    <a:pt x="5028184" y="1125601"/>
                    <a:pt x="3902583" y="0"/>
                    <a:pt x="2514092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4280" y="1733388"/>
            <a:ext cx="4474654" cy="4474654"/>
            <a:chOff x="0" y="0"/>
            <a:chExt cx="5966206" cy="59662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66206" cy="5966206"/>
            </a:xfrm>
            <a:custGeom>
              <a:avLst/>
              <a:gdLst/>
              <a:ahLst/>
              <a:cxnLst/>
              <a:rect l="l" t="t" r="r" b="b"/>
              <a:pathLst>
                <a:path w="5966206" h="5966206">
                  <a:moveTo>
                    <a:pt x="2983103" y="0"/>
                  </a:moveTo>
                  <a:cubicBezTo>
                    <a:pt x="1335532" y="0"/>
                    <a:pt x="0" y="1335532"/>
                    <a:pt x="0" y="2983103"/>
                  </a:cubicBezTo>
                  <a:cubicBezTo>
                    <a:pt x="0" y="4630039"/>
                    <a:pt x="1334643" y="5965317"/>
                    <a:pt x="2981325" y="5966206"/>
                  </a:cubicBezTo>
                  <a:lnTo>
                    <a:pt x="2984881" y="5966206"/>
                  </a:lnTo>
                  <a:cubicBezTo>
                    <a:pt x="4631563" y="5965190"/>
                    <a:pt x="5966206" y="4630039"/>
                    <a:pt x="5966206" y="2983103"/>
                  </a:cubicBezTo>
                  <a:cubicBezTo>
                    <a:pt x="5966206" y="1335532"/>
                    <a:pt x="4630674" y="0"/>
                    <a:pt x="2983103" y="0"/>
                  </a:cubicBezTo>
                  <a:close/>
                </a:path>
              </a:pathLst>
            </a:custGeom>
            <a:blipFill>
              <a:blip r:embed="rId6"/>
              <a:stretch>
                <a:fillRect l="-6785" r="-6785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" y="909161"/>
            <a:ext cx="5399008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3961" y="6169447"/>
            <a:ext cx="2639835" cy="178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2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BIPIN PURI Data Engineer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56310" y="6226597"/>
            <a:ext cx="3662315" cy="1409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27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Greeshma Chanduri </a:t>
            </a:r>
          </a:p>
          <a:p>
            <a:pPr algn="ctr">
              <a:lnSpc>
                <a:spcPts val="5923"/>
              </a:lnSpc>
            </a:pPr>
            <a:r>
              <a:rPr lang="en-US" sz="27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 Engineer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27747" y="6226597"/>
            <a:ext cx="3026292" cy="1409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27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Dipa Khadka Cloud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3" name="Group 3"/>
          <p:cNvGrpSpPr/>
          <p:nvPr/>
        </p:nvGrpSpPr>
        <p:grpSpPr>
          <a:xfrm>
            <a:off x="0" y="653148"/>
            <a:ext cx="7758494" cy="9633852"/>
            <a:chOff x="0" y="0"/>
            <a:chExt cx="10344659" cy="1284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44658" cy="12845161"/>
            </a:xfrm>
            <a:custGeom>
              <a:avLst/>
              <a:gdLst/>
              <a:ahLst/>
              <a:cxnLst/>
              <a:rect l="l" t="t" r="r" b="b"/>
              <a:pathLst>
                <a:path w="10344658" h="12845161">
                  <a:moveTo>
                    <a:pt x="0" y="0"/>
                  </a:moveTo>
                  <a:lnTo>
                    <a:pt x="10344658" y="0"/>
                  </a:lnTo>
                  <a:lnTo>
                    <a:pt x="10344658" y="12845161"/>
                  </a:lnTo>
                  <a:lnTo>
                    <a:pt x="0" y="1284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0" b="-70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5" name="Freeform 5"/>
          <p:cNvSpPr/>
          <p:nvPr/>
        </p:nvSpPr>
        <p:spPr>
          <a:xfrm>
            <a:off x="364836" y="1057370"/>
            <a:ext cx="7469343" cy="3853548"/>
          </a:xfrm>
          <a:custGeom>
            <a:avLst/>
            <a:gdLst/>
            <a:ahLst/>
            <a:cxnLst/>
            <a:rect l="l" t="t" r="r" b="b"/>
            <a:pathLst>
              <a:path w="7469343" h="3853548">
                <a:moveTo>
                  <a:pt x="0" y="0"/>
                </a:moveTo>
                <a:lnTo>
                  <a:pt x="7469343" y="0"/>
                </a:lnTo>
                <a:lnTo>
                  <a:pt x="7469343" y="3853548"/>
                </a:lnTo>
                <a:lnTo>
                  <a:pt x="0" y="3853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6" name="Freeform 6"/>
          <p:cNvSpPr/>
          <p:nvPr/>
        </p:nvSpPr>
        <p:spPr>
          <a:xfrm>
            <a:off x="8261109" y="1518209"/>
            <a:ext cx="1492710" cy="1492701"/>
          </a:xfrm>
          <a:custGeom>
            <a:avLst/>
            <a:gdLst/>
            <a:ahLst/>
            <a:cxnLst/>
            <a:rect l="l" t="t" r="r" b="b"/>
            <a:pathLst>
              <a:path w="1492710" h="1492701">
                <a:moveTo>
                  <a:pt x="0" y="0"/>
                </a:moveTo>
                <a:lnTo>
                  <a:pt x="1492710" y="0"/>
                </a:lnTo>
                <a:lnTo>
                  <a:pt x="1492710" y="1492701"/>
                </a:lnTo>
                <a:lnTo>
                  <a:pt x="0" y="149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7" name="Group 7"/>
          <p:cNvGrpSpPr/>
          <p:nvPr/>
        </p:nvGrpSpPr>
        <p:grpSpPr>
          <a:xfrm>
            <a:off x="0" y="653139"/>
            <a:ext cx="18287990" cy="68580"/>
            <a:chOff x="0" y="0"/>
            <a:chExt cx="24383987" cy="914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384000" cy="91440"/>
            </a:xfrm>
            <a:custGeom>
              <a:avLst/>
              <a:gdLst/>
              <a:ahLst/>
              <a:cxnLst/>
              <a:rect l="l" t="t" r="r" b="b"/>
              <a:pathLst>
                <a:path w="24384000" h="91440">
                  <a:moveTo>
                    <a:pt x="0" y="0"/>
                  </a:moveTo>
                  <a:lnTo>
                    <a:pt x="0" y="91440"/>
                  </a:lnTo>
                  <a:lnTo>
                    <a:pt x="24384000" y="9144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E162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9" name="Freeform 9"/>
          <p:cNvSpPr/>
          <p:nvPr/>
        </p:nvSpPr>
        <p:spPr>
          <a:xfrm>
            <a:off x="8261109" y="4665488"/>
            <a:ext cx="9637957" cy="1637671"/>
          </a:xfrm>
          <a:custGeom>
            <a:avLst/>
            <a:gdLst/>
            <a:ahLst/>
            <a:cxnLst/>
            <a:rect l="l" t="t" r="r" b="b"/>
            <a:pathLst>
              <a:path w="9637957" h="1637671">
                <a:moveTo>
                  <a:pt x="0" y="0"/>
                </a:moveTo>
                <a:lnTo>
                  <a:pt x="9637957" y="0"/>
                </a:lnTo>
                <a:lnTo>
                  <a:pt x="9637957" y="1637671"/>
                </a:lnTo>
                <a:lnTo>
                  <a:pt x="0" y="1637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2" b="-12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10" name="Freeform 10"/>
          <p:cNvSpPr/>
          <p:nvPr/>
        </p:nvSpPr>
        <p:spPr>
          <a:xfrm>
            <a:off x="8261109" y="3019368"/>
            <a:ext cx="9637957" cy="1637681"/>
          </a:xfrm>
          <a:custGeom>
            <a:avLst/>
            <a:gdLst/>
            <a:ahLst/>
            <a:cxnLst/>
            <a:rect l="l" t="t" r="r" b="b"/>
            <a:pathLst>
              <a:path w="9637957" h="1637681">
                <a:moveTo>
                  <a:pt x="0" y="0"/>
                </a:moveTo>
                <a:lnTo>
                  <a:pt x="9637957" y="0"/>
                </a:lnTo>
                <a:lnTo>
                  <a:pt x="9637957" y="1637681"/>
                </a:lnTo>
                <a:lnTo>
                  <a:pt x="0" y="1637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1" b="-11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11" name="Freeform 11"/>
          <p:cNvSpPr/>
          <p:nvPr/>
        </p:nvSpPr>
        <p:spPr>
          <a:xfrm>
            <a:off x="8261109" y="6311608"/>
            <a:ext cx="9637957" cy="1637671"/>
          </a:xfrm>
          <a:custGeom>
            <a:avLst/>
            <a:gdLst/>
            <a:ahLst/>
            <a:cxnLst/>
            <a:rect l="l" t="t" r="r" b="b"/>
            <a:pathLst>
              <a:path w="9637957" h="1637671">
                <a:moveTo>
                  <a:pt x="0" y="0"/>
                </a:moveTo>
                <a:lnTo>
                  <a:pt x="9637957" y="0"/>
                </a:lnTo>
                <a:lnTo>
                  <a:pt x="9637957" y="1637671"/>
                </a:lnTo>
                <a:lnTo>
                  <a:pt x="0" y="1637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2" b="-12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12" name="Freeform 12"/>
          <p:cNvSpPr/>
          <p:nvPr/>
        </p:nvSpPr>
        <p:spPr>
          <a:xfrm>
            <a:off x="8261109" y="7957728"/>
            <a:ext cx="9637957" cy="1637671"/>
          </a:xfrm>
          <a:custGeom>
            <a:avLst/>
            <a:gdLst/>
            <a:ahLst/>
            <a:cxnLst/>
            <a:rect l="l" t="t" r="r" b="b"/>
            <a:pathLst>
              <a:path w="9637957" h="1637671">
                <a:moveTo>
                  <a:pt x="0" y="0"/>
                </a:moveTo>
                <a:lnTo>
                  <a:pt x="9637957" y="0"/>
                </a:lnTo>
                <a:lnTo>
                  <a:pt x="9637957" y="1637671"/>
                </a:lnTo>
                <a:lnTo>
                  <a:pt x="0" y="16376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12" b="-12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13" name="TextBox 1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754" y="5556218"/>
            <a:ext cx="3788264" cy="158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DETAILS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4266" y="3600631"/>
            <a:ext cx="443234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GOALS OF THE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69329" y="1954511"/>
            <a:ext cx="2892847" cy="50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79521" y="6888966"/>
            <a:ext cx="7919545" cy="98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 Pipeline (AWS Glue PySpark), AUTOMATION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77298" y="8554136"/>
            <a:ext cx="4263628" cy="45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DEPLOYMENT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24266" y="5160016"/>
            <a:ext cx="7443014" cy="45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3" name="TextBox 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94861"/>
            <a:ext cx="5147186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1040" y="2400917"/>
            <a:ext cx="14728506" cy="392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Educational institutions struggle with late identification of at-risk students.</a:t>
            </a:r>
          </a:p>
          <a:p>
            <a:pPr algn="l">
              <a:lnSpc>
                <a:spcPts val="3359"/>
              </a:lnSpc>
            </a:pPr>
            <a:endParaRPr lang="en-US" sz="27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Manual systems fail to scale and lack real-time insights.</a:t>
            </a:r>
          </a:p>
          <a:p>
            <a:pPr algn="l">
              <a:lnSpc>
                <a:spcPts val="3359"/>
              </a:lnSpc>
            </a:pPr>
            <a:endParaRPr lang="en-US" sz="27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Our solution: a fully automated, event-driven, serverless AWS pipeline that processes raw CSV → 	delivers predictions &lt; 3 minutes.</a:t>
            </a:r>
          </a:p>
          <a:p>
            <a:pPr algn="l">
              <a:lnSpc>
                <a:spcPts val="3359"/>
              </a:lnSpc>
            </a:pPr>
            <a:endParaRPr lang="en-US" sz="27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• Enables proactive intervention using real-time predictions + explainability.</a:t>
            </a:r>
          </a:p>
          <a:p>
            <a:pPr algn="l">
              <a:lnSpc>
                <a:spcPts val="3359"/>
              </a:lnSpc>
            </a:pPr>
            <a:endParaRPr lang="en-US" sz="27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3" name="TextBox 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94861"/>
            <a:ext cx="2252748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0016" y="2084737"/>
            <a:ext cx="16684790" cy="511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Build an end-to-end serverless data engineering pipeline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using AWS Free Tier</a:t>
            </a:r>
          </a:p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 ingestion → processing → transformation → inference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 </a:t>
            </a:r>
            <a:r>
              <a:rPr lang="en-US" sz="2799" i="1" dirty="0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zero manual steps</a:t>
            </a:r>
          </a:p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Achieve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≥92% prediction accuracy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using a hybrid ensemble ML model</a:t>
            </a:r>
          </a:p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Deploy a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real-time prediction API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using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FastAPI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on EC2</a:t>
            </a:r>
          </a:p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Provide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interpretable predictions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using SHAP</a:t>
            </a:r>
          </a:p>
          <a:p>
            <a:pPr algn="l">
              <a:lnSpc>
                <a:spcPts val="6374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Deliver a </a:t>
            </a:r>
            <a:r>
              <a:rPr lang="en-US" sz="27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Streamlit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web app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educators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3" name="TextBox 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94861"/>
            <a:ext cx="11948331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AND PREPROPROCESSING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40" y="2322195"/>
            <a:ext cx="14230674" cy="780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 OVERVIEW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UCI Student Performance Dataset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395 records, 33 features (demographic, behavior, academics)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G3 binned into: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Low (0–9), Medium (10–14), High (15–20)</a:t>
            </a:r>
          </a:p>
          <a:p>
            <a:pPr algn="l">
              <a:lnSpc>
                <a:spcPts val="3359"/>
              </a:lnSpc>
            </a:pPr>
            <a:endParaRPr lang="en-US" sz="27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359"/>
              </a:lnSpc>
            </a:pP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PREPROCESSING IN AWS GLUE</a:t>
            </a:r>
          </a:p>
          <a:p>
            <a:pPr algn="l">
              <a:lnSpc>
                <a:spcPts val="3359"/>
              </a:lnSpc>
            </a:pPr>
            <a:endParaRPr lang="en-US" sz="27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Automated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PySpark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ETL: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– Label Encoding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– Standard Scaling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– Derived features (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Dalc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+ </a:t>
            </a:r>
            <a:r>
              <a:rPr lang="en-US" sz="27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Walc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combined alcohol consumption)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– G3 binning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Data Quality Checks: nulls, duplicates, invalid ranges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Writes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Snappy-compressed Parquet</a:t>
            </a: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partitioned by school/year/month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Glue Crawlers perform </a:t>
            </a:r>
            <a:r>
              <a:rPr lang="en-US" sz="27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schema inference &amp; evolution</a:t>
            </a:r>
          </a:p>
          <a:p>
            <a:pPr algn="l">
              <a:lnSpc>
                <a:spcPts val="3359"/>
              </a:lnSpc>
            </a:pPr>
            <a:endParaRPr lang="en-US" sz="27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3" name="TextBox 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94861"/>
            <a:ext cx="11948331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ENGINEERING PIPELINE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640" y="2322195"/>
            <a:ext cx="14230674" cy="521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Ingestion: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Student CSV uploaded to S3 Raw Zone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S3 triggers EventBridge → starts pipeline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Processing: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Glue Workflow orchestrates Crawler + ETL job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PySpark job performs cleaning, transformation, validation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Output stored as partitioned Parquet (10–12× compression)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Serving: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Athena + Glue Catalog enable querying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Streamlit app fetches predictions via FastAPI 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grpSp>
        <p:nvGrpSpPr>
          <p:cNvPr id="3" name="Group 3"/>
          <p:cNvGrpSpPr/>
          <p:nvPr/>
        </p:nvGrpSpPr>
        <p:grpSpPr>
          <a:xfrm>
            <a:off x="3124190" y="1804559"/>
            <a:ext cx="12411075" cy="6791325"/>
            <a:chOff x="0" y="0"/>
            <a:chExt cx="16548100" cy="9055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48100" cy="9055100"/>
            </a:xfrm>
            <a:custGeom>
              <a:avLst/>
              <a:gdLst/>
              <a:ahLst/>
              <a:cxnLst/>
              <a:rect l="l" t="t" r="r" b="b"/>
              <a:pathLst>
                <a:path w="16548100" h="9055100">
                  <a:moveTo>
                    <a:pt x="0" y="0"/>
                  </a:moveTo>
                  <a:lnTo>
                    <a:pt x="16548100" y="0"/>
                  </a:lnTo>
                  <a:lnTo>
                    <a:pt x="16548100" y="9055100"/>
                  </a:lnTo>
                  <a:lnTo>
                    <a:pt x="0" y="905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40" r="-2340"/>
              </a:stretch>
            </a:blipFill>
          </p:spPr>
          <p:txBody>
            <a:bodyPr/>
            <a:lstStyle/>
            <a:p>
              <a:endParaRPr lang="en-NP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811063"/>
            <a:ext cx="9146162" cy="57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 DIAGRAM OF THE SOLUTION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8414997" cy="848725"/>
          </a:xfrm>
          <a:custGeom>
            <a:avLst/>
            <a:gdLst/>
            <a:ahLst/>
            <a:cxnLst/>
            <a:rect l="l" t="t" r="r" b="b"/>
            <a:pathLst>
              <a:path w="18414997" h="848725">
                <a:moveTo>
                  <a:pt x="0" y="0"/>
                </a:moveTo>
                <a:lnTo>
                  <a:pt x="18414997" y="0"/>
                </a:lnTo>
                <a:lnTo>
                  <a:pt x="18414997" y="848725"/>
                </a:lnTo>
                <a:lnTo>
                  <a:pt x="0" y="848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4" b="-484"/>
            </a:stretch>
          </a:blipFill>
        </p:spPr>
        <p:txBody>
          <a:bodyPr/>
          <a:lstStyle/>
          <a:p>
            <a:endParaRPr lang="en-NP"/>
          </a:p>
        </p:txBody>
      </p:sp>
      <p:sp>
        <p:nvSpPr>
          <p:cNvPr id="3" name="TextBox 3"/>
          <p:cNvSpPr txBox="1"/>
          <p:nvPr/>
        </p:nvSpPr>
        <p:spPr>
          <a:xfrm>
            <a:off x="14870754" y="179060"/>
            <a:ext cx="2115674" cy="244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35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University of New Haven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794861"/>
            <a:ext cx="8670255" cy="90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DELIVERABLES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8551" y="1836334"/>
            <a:ext cx="13786761" cy="602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Automated AWS Data Engineering Pipeline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(serverless, event-driven)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Medallion Lakehouse Architecture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 Raw, Processed, and Consumption layers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Hybrid Ensemble Prediction Model (92.4% accuracy)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FastAPI EC2 endpoint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real-time predictions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Streamlit web interface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with single + batch predictions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Explainability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via SHAP plots</a:t>
            </a:r>
          </a:p>
          <a:p>
            <a:pPr algn="l">
              <a:lnSpc>
                <a:spcPts val="6450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</a:t>
            </a: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Open-source GitHub repository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445</Words>
  <Application>Microsoft Macintosh PowerPoint</Application>
  <PresentationFormat>Custom</PresentationFormat>
  <Paragraphs>84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Montserrat Light</vt:lpstr>
      <vt:lpstr>Aptos</vt:lpstr>
      <vt:lpstr>Calibri (MS) Bold</vt:lpstr>
      <vt:lpstr>Calibri</vt:lpstr>
      <vt:lpstr>Montserrat Bold</vt:lpstr>
      <vt:lpstr>Arial</vt:lpstr>
      <vt:lpstr>Calibri (MS) Italics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updated slide.pptx</dc:title>
  <cp:lastModifiedBy>Khadka, Dipa</cp:lastModifiedBy>
  <cp:revision>5</cp:revision>
  <dcterms:created xsi:type="dcterms:W3CDTF">2006-08-16T00:00:00Z</dcterms:created>
  <dcterms:modified xsi:type="dcterms:W3CDTF">2025-12-04T18:24:52Z</dcterms:modified>
  <dc:identifier>DAG6hUBNW6g</dc:identifier>
</cp:coreProperties>
</file>